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0" r:id="rId3"/>
  </p:sldMasterIdLst>
  <p:notesMasterIdLst>
    <p:notesMasterId r:id="rId10"/>
  </p:notesMasterIdLst>
  <p:sldIdLst>
    <p:sldId id="271" r:id="rId4"/>
    <p:sldId id="260" r:id="rId5"/>
    <p:sldId id="272" r:id="rId6"/>
    <p:sldId id="284" r:id="rId7"/>
    <p:sldId id="262" r:id="rId8"/>
    <p:sldId id="280" r:id="rId9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597A8-AB83-654A-A02C-20B0CB2A1E43}" type="datetimeFigureOut">
              <a:rPr lang="en-NL" smtClean="0"/>
              <a:t>02/18/2021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F6FC-1D75-A94E-BD7C-E5E2DC9787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8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89B73DF-F1FA-E145-AE1E-BF347439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795826"/>
            <a:ext cx="5824728" cy="393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5E9EFB-EC79-0D48-866B-B60FF6D1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417657"/>
            <a:ext cx="5824728" cy="12759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ts val="48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AD1EF37-3473-3E41-869E-010D25447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0400" y="4111344"/>
            <a:ext cx="582472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3813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577E-40BB-7745-9D9E-86B55E9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083B-4569-A746-A7AB-736A704F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676401"/>
            <a:ext cx="7658822" cy="2957512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1"/>
              </a:buClr>
              <a:defRPr/>
            </a:lvl1pPr>
            <a:lvl2pPr>
              <a:spcBef>
                <a:spcPts val="0"/>
              </a:spcBef>
              <a:buClr>
                <a:schemeClr val="accent1"/>
              </a:buClr>
              <a:defRPr/>
            </a:lvl2pPr>
            <a:lvl3pPr>
              <a:spcBef>
                <a:spcPts val="0"/>
              </a:spcBef>
              <a:buClr>
                <a:schemeClr val="accent1"/>
              </a:buClr>
              <a:defRPr/>
            </a:lvl3pPr>
            <a:lvl4pPr>
              <a:spcBef>
                <a:spcPts val="0"/>
              </a:spcBef>
              <a:buClr>
                <a:schemeClr val="accent1"/>
              </a:buClr>
              <a:defRPr/>
            </a:lvl4pPr>
            <a:lvl5pPr>
              <a:spcBef>
                <a:spcPts val="0"/>
              </a:spcBef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95869-B310-42EC-8475-BA88775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33BCC-B389-4AC0-94BC-E5697403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xxxxxx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8C887-47C4-4009-81E5-56787554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 Pagina </a:t>
            </a:r>
            <a:fld id="{E86285AD-AB3F-3543-A9B4-A6423111C7D1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23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577E-40BB-7745-9D9E-86B55E9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083B-4569-A746-A7AB-736A704F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676401"/>
            <a:ext cx="7658822" cy="2957512"/>
          </a:xfrm>
        </p:spPr>
        <p:txBody>
          <a:bodyPr numCol="2"/>
          <a:lstStyle>
            <a:lvl1pPr>
              <a:spcBef>
                <a:spcPts val="0"/>
              </a:spcBef>
              <a:buClr>
                <a:schemeClr val="accent1"/>
              </a:buClr>
              <a:defRPr/>
            </a:lvl1pPr>
            <a:lvl2pPr>
              <a:spcBef>
                <a:spcPts val="0"/>
              </a:spcBef>
              <a:buClr>
                <a:schemeClr val="accent1"/>
              </a:buClr>
              <a:defRPr/>
            </a:lvl2pPr>
            <a:lvl3pPr>
              <a:spcBef>
                <a:spcPts val="0"/>
              </a:spcBef>
              <a:buClr>
                <a:schemeClr val="accent1"/>
              </a:buClr>
              <a:defRPr/>
            </a:lvl3pPr>
            <a:lvl4pPr>
              <a:spcBef>
                <a:spcPts val="0"/>
              </a:spcBef>
              <a:buClr>
                <a:schemeClr val="accent1"/>
              </a:buClr>
              <a:defRPr/>
            </a:lvl4pPr>
            <a:lvl5pPr>
              <a:spcBef>
                <a:spcPts val="0"/>
              </a:spcBef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95869-B310-42EC-8475-BA88775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33BCC-B389-4AC0-94BC-E5697403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xxxxxx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8C887-47C4-4009-81E5-56787554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 Pagina </a:t>
            </a:r>
            <a:fld id="{E86285AD-AB3F-3543-A9B4-A6423111C7D1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4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577E-40BB-7745-9D9E-86B55E9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083B-4569-A746-A7AB-736A704F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676401"/>
            <a:ext cx="3780000" cy="2957512"/>
          </a:xfrm>
        </p:spPr>
        <p:txBody>
          <a:bodyPr numCol="1"/>
          <a:lstStyle>
            <a:lvl1pPr>
              <a:spcBef>
                <a:spcPts val="0"/>
              </a:spcBef>
              <a:buClr>
                <a:schemeClr val="accent1"/>
              </a:buClr>
              <a:defRPr/>
            </a:lvl1pPr>
            <a:lvl2pPr>
              <a:spcBef>
                <a:spcPts val="0"/>
              </a:spcBef>
              <a:buClr>
                <a:schemeClr val="accent1"/>
              </a:buClr>
              <a:defRPr/>
            </a:lvl2pPr>
            <a:lvl3pPr>
              <a:spcBef>
                <a:spcPts val="0"/>
              </a:spcBef>
              <a:buClr>
                <a:schemeClr val="accent1"/>
              </a:buClr>
              <a:defRPr/>
            </a:lvl3pPr>
            <a:lvl4pPr>
              <a:spcBef>
                <a:spcPts val="0"/>
              </a:spcBef>
              <a:buClr>
                <a:schemeClr val="accent1"/>
              </a:buClr>
              <a:defRPr/>
            </a:lvl4pPr>
            <a:lvl5pPr>
              <a:spcBef>
                <a:spcPts val="0"/>
              </a:spcBef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95869-B310-42EC-8475-BA88775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33BCC-B389-4AC0-94BC-E5697403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xxxxxx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8C887-47C4-4009-81E5-56787554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 Pagina </a:t>
            </a:r>
            <a:fld id="{E86285AD-AB3F-3543-A9B4-A6423111C7D1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1B1897-B9A4-2B42-ACCB-FBCDD84116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55542" y="1681985"/>
            <a:ext cx="3780000" cy="2957512"/>
          </a:xfrm>
        </p:spPr>
        <p:txBody>
          <a:bodyPr numCol="1"/>
          <a:lstStyle>
            <a:lvl1pPr>
              <a:spcBef>
                <a:spcPts val="0"/>
              </a:spcBef>
              <a:buClr>
                <a:schemeClr val="accent1"/>
              </a:buClr>
              <a:defRPr/>
            </a:lvl1pPr>
            <a:lvl2pPr>
              <a:spcBef>
                <a:spcPts val="0"/>
              </a:spcBef>
              <a:buClr>
                <a:schemeClr val="accent1"/>
              </a:buClr>
              <a:defRPr/>
            </a:lvl2pPr>
            <a:lvl3pPr>
              <a:spcBef>
                <a:spcPts val="0"/>
              </a:spcBef>
              <a:buClr>
                <a:schemeClr val="accent1"/>
              </a:buClr>
              <a:defRPr/>
            </a:lvl3pPr>
            <a:lvl4pPr>
              <a:spcBef>
                <a:spcPts val="0"/>
              </a:spcBef>
              <a:buClr>
                <a:schemeClr val="accent1"/>
              </a:buClr>
              <a:defRPr/>
            </a:lvl4pPr>
            <a:lvl5pPr>
              <a:spcBef>
                <a:spcPts val="0"/>
              </a:spcBef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87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577E-40BB-7745-9D9E-86B55E9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083B-4569-A746-A7AB-736A704F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676401"/>
            <a:ext cx="7658822" cy="2957512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1"/>
              </a:buClr>
              <a:defRPr/>
            </a:lvl1pPr>
            <a:lvl2pPr>
              <a:spcBef>
                <a:spcPts val="0"/>
              </a:spcBef>
              <a:buClr>
                <a:schemeClr val="accent1"/>
              </a:buClr>
              <a:defRPr/>
            </a:lvl2pPr>
            <a:lvl3pPr>
              <a:spcBef>
                <a:spcPts val="0"/>
              </a:spcBef>
              <a:buClr>
                <a:schemeClr val="accent1"/>
              </a:buClr>
              <a:defRPr/>
            </a:lvl3pPr>
            <a:lvl4pPr>
              <a:spcBef>
                <a:spcPts val="0"/>
              </a:spcBef>
              <a:buClr>
                <a:schemeClr val="accent1"/>
              </a:buClr>
              <a:defRPr/>
            </a:lvl4pPr>
            <a:lvl5pPr>
              <a:spcBef>
                <a:spcPts val="0"/>
              </a:spcBef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95869-B310-42EC-8475-BA88775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33BCC-B389-4AC0-94BC-E5697403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xxxxxx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8C887-47C4-4009-81E5-56787554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 Pagina </a:t>
            </a:r>
            <a:fld id="{E86285AD-AB3F-3543-A9B4-A6423111C7D1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54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0B6B88-559F-2A40-B6EF-9DA291EA8625}"/>
              </a:ext>
            </a:extLst>
          </p:cNvPr>
          <p:cNvSpPr txBox="1">
            <a:spLocks/>
          </p:cNvSpPr>
          <p:nvPr userDrawn="1"/>
        </p:nvSpPr>
        <p:spPr>
          <a:xfrm>
            <a:off x="3438144" y="2697480"/>
            <a:ext cx="5586984" cy="13577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6858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E4815-1B58-B447-A9F3-FEAD7280589C}"/>
              </a:ext>
            </a:extLst>
          </p:cNvPr>
          <p:cNvSpPr txBox="1">
            <a:spLocks/>
          </p:cNvSpPr>
          <p:nvPr userDrawn="1"/>
        </p:nvSpPr>
        <p:spPr>
          <a:xfrm>
            <a:off x="5138928" y="4187952"/>
            <a:ext cx="3886200" cy="4480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CFA21-0DE4-5A44-9A77-36BB0A35A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9028" y="392764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7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C1217-9C31-A341-A9FD-9BFFADCA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1086869"/>
            <a:ext cx="7658822" cy="522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B8E8-D0A1-194B-8610-EF11E6C2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842" y="1668379"/>
            <a:ext cx="7658822" cy="296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5B83-396C-AE41-A07B-301C152CA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2933" y="4692968"/>
            <a:ext cx="942623" cy="225541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C3BE-B8FB-FA47-B65F-C63A352E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62800" y="4692968"/>
            <a:ext cx="1578864" cy="22554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nl-NL"/>
              <a:t>xxxxxx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C9A6-6D50-EC43-8274-BABD514D7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6402" y="4693620"/>
            <a:ext cx="782909" cy="22554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pPr algn="l"/>
            <a:r>
              <a:rPr lang="nl-NL" dirty="0"/>
              <a:t> Pagina </a:t>
            </a:r>
            <a:fld id="{E86285AD-AB3F-3543-A9B4-A6423111C7D1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697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9" r:id="rId2"/>
    <p:sldLayoutId id="2147483688" r:id="rId3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C1217-9C31-A341-A9FD-9BFFADCA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1854965"/>
            <a:ext cx="6976872" cy="522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B8E8-D0A1-194B-8610-EF11E6C2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792" y="2572543"/>
            <a:ext cx="6976872" cy="2061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5B83-396C-AE41-A07B-301C152CA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2933" y="4692968"/>
            <a:ext cx="942623" cy="225541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C3BE-B8FB-FA47-B65F-C63A352E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62800" y="4692968"/>
            <a:ext cx="1578864" cy="22554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nl-NL"/>
              <a:t>xxxxxx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C9A6-6D50-EC43-8274-BABD514D7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76402" y="4693620"/>
            <a:ext cx="782909" cy="22554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pPr algn="l"/>
            <a:r>
              <a:rPr lang="nl-NL" dirty="0"/>
              <a:t> Pagina </a:t>
            </a:r>
            <a:fld id="{E86285AD-AB3F-3543-A9B4-A6423111C7D1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3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705E6E-9AA6-D143-ACEE-394C874F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22" y="3756292"/>
            <a:ext cx="89535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9F9553-0A05-5748-8B78-AD3FE587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97" y="3098908"/>
            <a:ext cx="8953500" cy="6604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D2C30215-C9D6-014B-83EF-23FA2EEDB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240" y="3795826"/>
            <a:ext cx="7355888" cy="393404"/>
          </a:xfrm>
        </p:spPr>
        <p:txBody>
          <a:bodyPr>
            <a:normAutofit/>
          </a:bodyPr>
          <a:lstStyle/>
          <a:p>
            <a:r>
              <a:rPr lang="nl-NL" sz="2000" dirty="0"/>
              <a:t>Conclusies en aanbevelingen</a:t>
            </a:r>
            <a:endParaRPr lang="en-NL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C21BEE-C751-4428-B966-92FD8216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240" y="2516135"/>
            <a:ext cx="7355888" cy="1214252"/>
          </a:xfrm>
        </p:spPr>
        <p:txBody>
          <a:bodyPr>
            <a:normAutofit/>
          </a:bodyPr>
          <a:lstStyle/>
          <a:p>
            <a:r>
              <a:rPr lang="en-US" dirty="0" err="1"/>
              <a:t>Kinderwerk</a:t>
            </a:r>
            <a:r>
              <a:rPr lang="en-US" dirty="0"/>
              <a:t> anno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FBEFD-AE15-7C46-8F73-F1C8EAB54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Februari</a:t>
            </a:r>
            <a:r>
              <a:rPr lang="en-US" dirty="0"/>
              <a:t> 2021  |  Mike Loef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8017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F331-82EF-CD40-8746-1FB53CE9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Achtergrondinformatie</a:t>
            </a:r>
            <a:endParaRPr lang="nl-NL" sz="2300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C5E81-A9DB-7F41-A4FC-2EC4BE42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80" y="1609324"/>
            <a:ext cx="7658822" cy="29951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NL" dirty="0"/>
              <a:t>Aanleiding: In de afgelopen jaren veel veranderingen in het werkveld van het kinderwerk, zoals: 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Transformatie in het jeugdstelsel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Bezuinigingen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Tegelijkertijd ook veel aandacht voor preventie</a:t>
            </a:r>
          </a:p>
          <a:p>
            <a:pPr lvl="1">
              <a:lnSpc>
                <a:spcPct val="120000"/>
              </a:lnSpc>
            </a:pPr>
            <a:endParaRPr lang="nl-NL" dirty="0"/>
          </a:p>
          <a:p>
            <a:pPr>
              <a:lnSpc>
                <a:spcPct val="120000"/>
              </a:lnSpc>
            </a:pPr>
            <a:r>
              <a:rPr lang="nl-NL" dirty="0"/>
              <a:t>Doel: Inzichtelijk maken hoe het kinderwerk er anno 2021 uitziet.</a:t>
            </a:r>
          </a:p>
          <a:p>
            <a:pPr>
              <a:lnSpc>
                <a:spcPct val="120000"/>
              </a:lnSpc>
            </a:pPr>
            <a:endParaRPr lang="nl-NL" dirty="0"/>
          </a:p>
          <a:p>
            <a:pPr>
              <a:lnSpc>
                <a:spcPct val="120000"/>
              </a:lnSpc>
            </a:pPr>
            <a:r>
              <a:rPr lang="nl-NL" dirty="0"/>
              <a:t>In samenwerking met: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686DFD-9C64-4DD5-83D5-982C7512DC71}"/>
              </a:ext>
            </a:extLst>
          </p:cNvPr>
          <p:cNvSpPr/>
          <p:nvPr/>
        </p:nvSpPr>
        <p:spPr>
          <a:xfrm>
            <a:off x="6559235" y="4071578"/>
            <a:ext cx="1022667" cy="54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IJsselzorg | Beroepscode voor de sociaal werker">
            <a:extLst>
              <a:ext uri="{FF2B5EF4-FFF2-40B4-BE49-F238E27FC236}">
                <a16:creationId xmlns:a16="http://schemas.microsoft.com/office/drawing/2014/main" id="{43E60E42-7826-4FF1-A56C-470EAED2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59" y="3966048"/>
            <a:ext cx="1153791" cy="7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eroepsvereniging Verdiwel: 'Genieten van chaos' | Verenigingszaken en  vacatures | Platform Sociaal Werk Nederland">
            <a:extLst>
              <a:ext uri="{FF2B5EF4-FFF2-40B4-BE49-F238E27FC236}">
                <a16:creationId xmlns:a16="http://schemas.microsoft.com/office/drawing/2014/main" id="{BFA2C295-D1DA-4A51-8887-AA1EFD69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44" y="4140724"/>
            <a:ext cx="1320197" cy="4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me - BV Jong">
            <a:extLst>
              <a:ext uri="{FF2B5EF4-FFF2-40B4-BE49-F238E27FC236}">
                <a16:creationId xmlns:a16="http://schemas.microsoft.com/office/drawing/2014/main" id="{686EDE13-4ABE-4719-A4C0-8FC6B5D9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05" y="4038307"/>
            <a:ext cx="1318885" cy="6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ontact – Froukje Hajer">
            <a:extLst>
              <a:ext uri="{FF2B5EF4-FFF2-40B4-BE49-F238E27FC236}">
                <a16:creationId xmlns:a16="http://schemas.microsoft.com/office/drawing/2014/main" id="{B9B68E09-53D6-46BA-AF24-C5B4E395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23" y="3864215"/>
            <a:ext cx="1227019" cy="6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B55FC03-1DDC-4FDF-8B09-677E487DF6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99" t="17765" r="40350" b="67983"/>
          <a:stretch/>
        </p:blipFill>
        <p:spPr>
          <a:xfrm>
            <a:off x="7840499" y="4541369"/>
            <a:ext cx="1166071" cy="2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06A6E81-5797-44F6-B03B-5C7C04D5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80" y="1330046"/>
            <a:ext cx="3237207" cy="32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0F331-82EF-CD40-8746-1FB53CE9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905894"/>
            <a:ext cx="7658822" cy="522455"/>
          </a:xfrm>
        </p:spPr>
        <p:txBody>
          <a:bodyPr>
            <a:normAutofit/>
          </a:bodyPr>
          <a:lstStyle/>
          <a:p>
            <a:r>
              <a:rPr lang="nl-NL" dirty="0"/>
              <a:t>De belangrijkste bevindingen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150485E-3EF4-475D-A923-D9D3AE4ADB08}"/>
              </a:ext>
            </a:extLst>
          </p:cNvPr>
          <p:cNvSpPr txBox="1">
            <a:spLocks/>
          </p:cNvSpPr>
          <p:nvPr/>
        </p:nvSpPr>
        <p:spPr>
          <a:xfrm>
            <a:off x="703876" y="1713002"/>
            <a:ext cx="5120661" cy="321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Open Sans" panose="020B0606030504020204" pitchFamily="34" charset="0"/>
              <a:buChar char="›"/>
              <a:defRPr sz="26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sz="1200" dirty="0"/>
              <a:t>Kinderwerkers zijn veelal actief bij welzijnsorganisaties, maar werken onder veel verschillende functietitels.  </a:t>
            </a:r>
          </a:p>
          <a:p>
            <a:pPr lvl="1"/>
            <a:endParaRPr lang="nl-NL" sz="200" dirty="0"/>
          </a:p>
          <a:p>
            <a:pPr lvl="1"/>
            <a:r>
              <a:rPr lang="nl-NL" sz="1200" dirty="0"/>
              <a:t>De werkzaamheden van kinderwerkers zijn breed. Naast het organiseren van activiteiten (= belangrijk middel) en ondersteuning van kinderen ook veel aandacht voor ondersteuning van ouders bij de opvoeding. </a:t>
            </a:r>
            <a:endParaRPr lang="nl-NL" sz="1050" dirty="0"/>
          </a:p>
          <a:p>
            <a:pPr lvl="1"/>
            <a:endParaRPr lang="nl-NL" sz="200" dirty="0"/>
          </a:p>
          <a:p>
            <a:pPr lvl="1"/>
            <a:r>
              <a:rPr lang="nl-NL" sz="1200" dirty="0"/>
              <a:t>Veel samenwerking met partners, waaronder: Jeugdzorg, basisscholen, jongerenwerk, politie en culturele organisaties</a:t>
            </a:r>
          </a:p>
          <a:p>
            <a:pPr lvl="1"/>
            <a:endParaRPr lang="nl-NL" sz="12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3A2E8B-2896-4C2D-A5D5-7D02980AEFF1}"/>
              </a:ext>
            </a:extLst>
          </p:cNvPr>
          <p:cNvSpPr/>
          <p:nvPr/>
        </p:nvSpPr>
        <p:spPr>
          <a:xfrm>
            <a:off x="1157288" y="1599800"/>
            <a:ext cx="4743450" cy="2862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06A6E81-5797-44F6-B03B-5C7C04D5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80" y="1330046"/>
            <a:ext cx="3237207" cy="32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0F331-82EF-CD40-8746-1FB53CE9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905894"/>
            <a:ext cx="7658822" cy="522455"/>
          </a:xfrm>
        </p:spPr>
        <p:txBody>
          <a:bodyPr>
            <a:normAutofit/>
          </a:bodyPr>
          <a:lstStyle/>
          <a:p>
            <a:r>
              <a:rPr lang="nl-NL" dirty="0"/>
              <a:t>De belangrijkste bevindingen (2)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150485E-3EF4-475D-A923-D9D3AE4ADB08}"/>
              </a:ext>
            </a:extLst>
          </p:cNvPr>
          <p:cNvSpPr txBox="1">
            <a:spLocks/>
          </p:cNvSpPr>
          <p:nvPr/>
        </p:nvSpPr>
        <p:spPr>
          <a:xfrm>
            <a:off x="703876" y="1713002"/>
            <a:ext cx="5120661" cy="321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Open Sans" panose="020B0606030504020204" pitchFamily="34" charset="0"/>
              <a:buChar char="›"/>
              <a:defRPr sz="26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b="0" i="0" kern="1200">
                <a:solidFill>
                  <a:srgbClr val="00415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NL" sz="12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3A2E8B-2896-4C2D-A5D5-7D02980AEFF1}"/>
              </a:ext>
            </a:extLst>
          </p:cNvPr>
          <p:cNvSpPr/>
          <p:nvPr/>
        </p:nvSpPr>
        <p:spPr>
          <a:xfrm>
            <a:off x="1157288" y="1599800"/>
            <a:ext cx="4743450" cy="2862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263E64F-7C9F-4925-83FB-D53A4F14010A}"/>
              </a:ext>
            </a:extLst>
          </p:cNvPr>
          <p:cNvSpPr/>
          <p:nvPr/>
        </p:nvSpPr>
        <p:spPr>
          <a:xfrm>
            <a:off x="1266824" y="1751246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Kinderwerkers streven veel doelstellingen na. Enkele belangrijke thema’s zijn: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Talentontwikkeling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Ondersteuning (zowel van ouders als kinderen)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Signalering</a:t>
            </a:r>
          </a:p>
          <a:p>
            <a:endParaRPr lang="nl-NL" sz="1400" dirty="0"/>
          </a:p>
          <a:p>
            <a:r>
              <a:rPr lang="nl-NL" sz="1400" dirty="0"/>
              <a:t>Kinderwerkers vervullen een belangrijke en waardevolle rol binnen de pedagogische basis die verder reikt dan alleen kinderen. Ook voor ouders, de wijk en samenwerkingspartners zijn kinderwerkers een belangrijke voorziening en/of partner.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7473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87C7512-00C0-4E84-8581-A6DA1AE6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1" y="967581"/>
            <a:ext cx="7574557" cy="37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9871-119F-8D40-B619-0EF53EC8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2059753"/>
            <a:ext cx="7095744" cy="1199131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nl-NL" dirty="0"/>
              <a:t>Kinderwerk anno 2021 lees je op </a:t>
            </a:r>
            <a:br>
              <a:rPr lang="nl-NL" dirty="0"/>
            </a:br>
            <a:r>
              <a:rPr lang="nl-NL" dirty="0"/>
              <a:t>www.nji.nl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9349E-B2E6-184F-8268-9E957172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xxxxxx</a:t>
            </a:r>
            <a:endParaRPr lang="nl-N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3824A4-AA06-9345-A512-BC678494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9994" y="4222274"/>
            <a:ext cx="1587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25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Ji">
      <a:dk1>
        <a:srgbClr val="072C54"/>
      </a:dk1>
      <a:lt1>
        <a:srgbClr val="FFFFFF"/>
      </a:lt1>
      <a:dk2>
        <a:srgbClr val="072C54"/>
      </a:dk2>
      <a:lt2>
        <a:srgbClr val="FFFFFF"/>
      </a:lt2>
      <a:accent1>
        <a:srgbClr val="BCB361"/>
      </a:accent1>
      <a:accent2>
        <a:srgbClr val="B35D00"/>
      </a:accent2>
      <a:accent3>
        <a:srgbClr val="4B798C"/>
      </a:accent3>
      <a:accent4>
        <a:srgbClr val="8D8683"/>
      </a:accent4>
      <a:accent5>
        <a:srgbClr val="637F33"/>
      </a:accent5>
      <a:accent6>
        <a:srgbClr val="AB343E"/>
      </a:accent6>
      <a:hlink>
        <a:srgbClr val="072C54"/>
      </a:hlink>
      <a:folHlink>
        <a:srgbClr val="072C5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i Presentatie.pptx" id="{22C28361-FD0E-4466-9961-8BC0A7DC1C03}" vid="{61E7B406-FD4E-4A32-AF3C-6A4B1187C6FD}"/>
    </a:ext>
  </a:extLst>
</a:theme>
</file>

<file path=ppt/theme/theme2.xml><?xml version="1.0" encoding="utf-8"?>
<a:theme xmlns:a="http://schemas.openxmlformats.org/drawingml/2006/main" name="Custom Design">
  <a:themeElements>
    <a:clrScheme name="NJI">
      <a:dk1>
        <a:srgbClr val="072C54"/>
      </a:dk1>
      <a:lt1>
        <a:srgbClr val="FFFFFF"/>
      </a:lt1>
      <a:dk2>
        <a:srgbClr val="072C54"/>
      </a:dk2>
      <a:lt2>
        <a:srgbClr val="FFFFFF"/>
      </a:lt2>
      <a:accent1>
        <a:srgbClr val="BCB361"/>
      </a:accent1>
      <a:accent2>
        <a:srgbClr val="B35D00"/>
      </a:accent2>
      <a:accent3>
        <a:srgbClr val="4B798C"/>
      </a:accent3>
      <a:accent4>
        <a:srgbClr val="8D8683"/>
      </a:accent4>
      <a:accent5>
        <a:srgbClr val="637F33"/>
      </a:accent5>
      <a:accent6>
        <a:srgbClr val="AB343E"/>
      </a:accent6>
      <a:hlink>
        <a:srgbClr val="072C54"/>
      </a:hlink>
      <a:folHlink>
        <a:srgbClr val="072C5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i Presentatie.pptx" id="{22C28361-FD0E-4466-9961-8BC0A7DC1C03}" vid="{9B2D7DED-2089-4050-A6A1-445DF452A688}"/>
    </a:ext>
  </a:extLst>
</a:theme>
</file>

<file path=ppt/theme/theme3.xml><?xml version="1.0" encoding="utf-8"?>
<a:theme xmlns:a="http://schemas.openxmlformats.org/drawingml/2006/main" name="1_Custom Design">
  <a:themeElements>
    <a:clrScheme name="NJI">
      <a:dk1>
        <a:srgbClr val="072C54"/>
      </a:dk1>
      <a:lt1>
        <a:srgbClr val="FFFFFF"/>
      </a:lt1>
      <a:dk2>
        <a:srgbClr val="072C54"/>
      </a:dk2>
      <a:lt2>
        <a:srgbClr val="FFFFFF"/>
      </a:lt2>
      <a:accent1>
        <a:srgbClr val="BCB361"/>
      </a:accent1>
      <a:accent2>
        <a:srgbClr val="B35D00"/>
      </a:accent2>
      <a:accent3>
        <a:srgbClr val="4B798C"/>
      </a:accent3>
      <a:accent4>
        <a:srgbClr val="8D8683"/>
      </a:accent4>
      <a:accent5>
        <a:srgbClr val="637F33"/>
      </a:accent5>
      <a:accent6>
        <a:srgbClr val="AB343E"/>
      </a:accent6>
      <a:hlink>
        <a:srgbClr val="072C54"/>
      </a:hlink>
      <a:folHlink>
        <a:srgbClr val="072C5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i Presentatie.pptx" id="{22C28361-FD0E-4466-9961-8BC0A7DC1C03}" vid="{C36713A4-56F4-4F15-9CFA-4944AAC730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NJi Presentatie</Template>
  <TotalTime>12</TotalTime>
  <Words>197</Words>
  <Application>Microsoft Office PowerPoint</Application>
  <PresentationFormat>Aangepast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Kantoorthema</vt:lpstr>
      <vt:lpstr>Custom Design</vt:lpstr>
      <vt:lpstr>1_Custom Design</vt:lpstr>
      <vt:lpstr>Kinderwerk anno 2021</vt:lpstr>
      <vt:lpstr>Achtergrondinformatie</vt:lpstr>
      <vt:lpstr>De belangrijkste bevindingen</vt:lpstr>
      <vt:lpstr>De belangrijkste bevindingen (2)</vt:lpstr>
      <vt:lpstr>PowerPoint-presentatie</vt:lpstr>
      <vt:lpstr>Kinderwerk anno 2021 lees je op  www.nji.nl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Kinderwerk anno 2021</dc:title>
  <dc:creator>Drost, Martijn</dc:creator>
  <cp:lastModifiedBy>Niko de Groot</cp:lastModifiedBy>
  <cp:revision>2</cp:revision>
  <dcterms:created xsi:type="dcterms:W3CDTF">2021-02-17T16:10:32Z</dcterms:created>
  <dcterms:modified xsi:type="dcterms:W3CDTF">2021-02-18T07:55:09Z</dcterms:modified>
</cp:coreProperties>
</file>