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74" r:id="rId3"/>
    <p:sldId id="278" r:id="rId4"/>
    <p:sldId id="279" r:id="rId5"/>
    <p:sldId id="257" r:id="rId6"/>
    <p:sldId id="281" r:id="rId7"/>
    <p:sldId id="258" r:id="rId8"/>
    <p:sldId id="280" r:id="rId9"/>
    <p:sldId id="259" r:id="rId10"/>
    <p:sldId id="267" r:id="rId11"/>
    <p:sldId id="260" r:id="rId12"/>
    <p:sldId id="276" r:id="rId13"/>
    <p:sldId id="282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111"/>
    <p:restoredTop sz="96006"/>
  </p:normalViewPr>
  <p:slideViewPr>
    <p:cSldViewPr snapToGrid="0" snapToObjects="1">
      <p:cViewPr varScale="1">
        <p:scale>
          <a:sx n="55" d="100"/>
          <a:sy n="55" d="100"/>
        </p:scale>
        <p:origin x="44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2F6273-2623-284F-9175-95D68E6A63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4357B80-8B64-2143-AC45-BF71951E0E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4DA5B9-3763-C84B-8B51-77AF1189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73267EE-570D-A14E-9730-668259286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7A33F7-5D75-F64A-9464-60B233C31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3139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CF3093-1A13-334B-B982-0634C170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EDAFEA4-038B-734F-82A1-B09C8D616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4BD4E96-B5F0-E742-B1EA-09EBC08E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29F02E-A525-E243-916F-C0768A1A0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BC18B21-460D-FC4B-89C5-14DC06D45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851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E7D3612-4624-A847-BAB1-3299547F7E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5DAE8AC-6A14-AC43-AA43-27C5B8B6E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C66F5E-0E4C-5C47-AEB9-9D78AF3E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75636C-1225-4948-9025-19DC344B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E5C8B6-867A-2745-829B-55380387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854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CA06F4-A9CA-A149-A22D-2E6B57B5D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01D520-E860-C149-999F-429F82351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128BAE-070E-504B-B15E-9D7B2716E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B53883-CA89-2543-9167-DBE40F026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01D04D-9D1C-D942-9F9E-17E54D5A6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6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830B14-6C3B-8B4C-97A3-019575389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7EA5630-D408-1741-8B6A-D97FD34BC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AFB169D-E3D1-AA44-ADAF-5CDF57E48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3DF50C9-2F09-9248-B8E8-3CE40DA0D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122922-D612-FA48-961B-2494CE702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237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6AB6DA-1431-6544-967D-6D14EC143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671866-BA09-2348-8792-D8636A3D0F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7E8A9E0-4031-5D41-837E-F3A4B76E7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1151CC2-21AD-2C49-BC4E-09414ACB5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1A9945-B7AF-9D4A-BE2C-A4D388186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4422968-BBF5-6446-97CF-1B6B5E3FE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6967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AC887E-5CBD-2541-976A-57E9A9E9F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7B88992-5252-CB4A-A130-DCFFEEBBE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A36745C-097E-8048-A19A-7268294B3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485C34A-6188-A440-884A-FF2844C1F2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AA895CD-6A3F-8A47-8235-1B60BE652B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F96676F-A708-B044-9347-E90C94516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FC8157F-3618-0845-984D-7549079A0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16B5085-F59A-E047-B200-A32F09082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087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B53E3-598E-B74D-BD3B-9C7EE4A80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6732FA7-A0C2-054C-9B4B-A3A4676EF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DF503CF-C88B-DB4B-A49A-759DF8D83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093D92A-5689-504C-A2D2-86621389C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3648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EEC65E2-C9E3-2B4E-B33B-7800D5173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D56F2A4-05B7-924A-AE3B-496749FE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896B49A-ED6F-CC45-B9E9-D4056C6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0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6C1366-1424-B743-A140-3A71FB928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3628DF-DF74-3343-90C9-DC5EAC49A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B8EEB6A-E9A4-9148-96C0-DF582890FE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9DCBB3E-E5A9-7D4C-A895-4D5797698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5CCBCCF-0188-5E4F-A4BF-ED7BB39B2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BAB7B85-E31E-6E4D-A3AD-C7A3B1F18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042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12CDF8-828C-5F4B-8EE4-3D45AC233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ACC2B0C-EB19-DD4A-B071-3E6C9D0DF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C332C9A-5023-4448-A8F2-E299F22A9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DE02632-2337-6941-81B6-7591C386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14DFAE0-F873-C841-B467-0B0859B40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E2CA1F8-9EED-474D-ABA6-1527A8DA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446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1115999-9873-9541-8742-B7602E084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581143C-9698-8D4E-BE9D-03ED561F3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F26946-4C3A-6340-95AF-53840B854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F97C5-F5C0-1C42-BC6B-D9EB048BF227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3AE3FE9-10A5-D449-8EEC-65AA395A1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1B8984A-C22D-4146-93FC-8B16BEDD07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3BB9B-C2A9-F64C-87B4-A987A98116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1974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0953" y="294597"/>
            <a:ext cx="11291047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nl-NL" sz="2800" b="1" i="0" u="none" strike="noStrike" cap="none" normalizeH="0" baseline="0" dirty="0">
                <a:ln>
                  <a:noFill/>
                </a:ln>
                <a:solidFill>
                  <a:srgbClr val="18657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CONFLICT &amp; DIALOGUE </a:t>
            </a:r>
            <a:endParaRPr kumimoji="0" lang="nl-NL" altLang="nl-NL" sz="105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nl-NL" sz="2000" b="0" i="0" u="none" strike="noStrike" cap="none" normalizeH="0" baseline="0" dirty="0">
                <a:ln>
                  <a:noFill/>
                </a:ln>
                <a:solidFill>
                  <a:srgbClr val="18657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Transforming destructive polarizations 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nl-NL" sz="2000" b="0" i="0" u="none" strike="noStrike" cap="none" normalizeH="0" baseline="0" dirty="0">
                <a:ln>
                  <a:noFill/>
                </a:ln>
                <a:solidFill>
                  <a:srgbClr val="18657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into constructive dialogues in MBO settings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2" descr="https://lh3.googleusercontent.com/mSVd55XolcFYrzojkxu8XB3GkML-WBGXPZemvy_3EgQ2cdvsdrkW0fdP9RGWdFcuo51ITEtGenvNFWJ6DtRMVDAxBmHo4Nlmvu3KWeJjzYH5052OHYofVmOg7Kbl5BV6lH_veRx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649" y="1825625"/>
            <a:ext cx="6126163" cy="458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4331" y="66595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Pre-Proposal form NWA-ORC 2020/21</a:t>
            </a:r>
            <a:endParaRPr kumimoji="0" lang="en-GB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519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D28BB-4BAA-244A-883C-DB8568617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Project’s</a:t>
            </a:r>
            <a:r>
              <a:rPr lang="nl-NL" dirty="0"/>
              <a:t> goal: </a:t>
            </a:r>
            <a:r>
              <a:rPr lang="nl-NL" dirty="0" err="1"/>
              <a:t>Dialogue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Polarization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E05E24-703D-4F42-BA93-86DBFE31C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Maapping</a:t>
            </a:r>
            <a:r>
              <a:rPr lang="nl-NL" dirty="0"/>
              <a:t> </a:t>
            </a:r>
            <a:r>
              <a:rPr lang="nl-NL" dirty="0" err="1"/>
              <a:t>multitude</a:t>
            </a:r>
            <a:r>
              <a:rPr lang="nl-NL" dirty="0"/>
              <a:t> of </a:t>
            </a:r>
            <a:r>
              <a:rPr lang="nl-NL" dirty="0" err="1"/>
              <a:t>dialogue</a:t>
            </a:r>
            <a:r>
              <a:rPr lang="nl-NL" dirty="0"/>
              <a:t> </a:t>
            </a:r>
            <a:r>
              <a:rPr lang="nl-NL" dirty="0" err="1"/>
              <a:t>intiatives</a:t>
            </a:r>
            <a:r>
              <a:rPr lang="nl-NL" dirty="0"/>
              <a:t> in NL (on </a:t>
            </a:r>
            <a:r>
              <a:rPr lang="nl-NL" dirty="0" err="1"/>
              <a:t>local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national</a:t>
            </a:r>
            <a:r>
              <a:rPr lang="nl-NL" dirty="0"/>
              <a:t> level)    </a:t>
            </a:r>
          </a:p>
          <a:p>
            <a:r>
              <a:rPr lang="nl-NL" dirty="0"/>
              <a:t>Question: </a:t>
            </a:r>
            <a:r>
              <a:rPr lang="nl-NL" dirty="0" err="1"/>
              <a:t>how</a:t>
            </a:r>
            <a:r>
              <a:rPr lang="nl-NL" dirty="0"/>
              <a:t> </a:t>
            </a:r>
            <a:r>
              <a:rPr lang="nl-NL" dirty="0" err="1"/>
              <a:t>powerful</a:t>
            </a:r>
            <a:r>
              <a:rPr lang="nl-NL" dirty="0"/>
              <a:t> is </a:t>
            </a:r>
            <a:r>
              <a:rPr lang="nl-NL" dirty="0" err="1"/>
              <a:t>dialogue</a:t>
            </a:r>
            <a:r>
              <a:rPr lang="nl-NL" dirty="0"/>
              <a:t> </a:t>
            </a:r>
            <a:r>
              <a:rPr lang="nl-NL" dirty="0" err="1"/>
              <a:t>precisely</a:t>
            </a:r>
            <a:r>
              <a:rPr lang="nl-NL" dirty="0"/>
              <a:t>? </a:t>
            </a:r>
          </a:p>
          <a:p>
            <a:r>
              <a:rPr lang="nl-NL" dirty="0"/>
              <a:t>Short term/long term?</a:t>
            </a:r>
          </a:p>
          <a:p>
            <a:r>
              <a:rPr lang="nl-NL" dirty="0" err="1"/>
              <a:t>What</a:t>
            </a:r>
            <a:r>
              <a:rPr lang="nl-NL" dirty="0"/>
              <a:t> kinds of </a:t>
            </a:r>
            <a:r>
              <a:rPr lang="nl-NL" dirty="0" err="1"/>
              <a:t>dialogues</a:t>
            </a:r>
            <a:r>
              <a:rPr lang="nl-NL" dirty="0"/>
              <a:t> are </a:t>
            </a:r>
            <a:r>
              <a:rPr lang="nl-NL" dirty="0" err="1"/>
              <a:t>helpful</a:t>
            </a:r>
            <a:r>
              <a:rPr lang="nl-NL" dirty="0"/>
              <a:t> </a:t>
            </a:r>
            <a:r>
              <a:rPr lang="nl-NL" dirty="0" err="1"/>
              <a:t>against</a:t>
            </a:r>
            <a:r>
              <a:rPr lang="nl-NL" dirty="0"/>
              <a:t> </a:t>
            </a:r>
            <a:r>
              <a:rPr lang="nl-NL" dirty="0" err="1"/>
              <a:t>what</a:t>
            </a:r>
            <a:r>
              <a:rPr lang="nl-NL" dirty="0"/>
              <a:t> kinds of </a:t>
            </a:r>
            <a:r>
              <a:rPr lang="nl-NL" dirty="0" err="1"/>
              <a:t>polarizations</a:t>
            </a:r>
            <a:r>
              <a:rPr lang="nl-NL" dirty="0"/>
              <a:t>?   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147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4B1FEF-64ED-6A40-B8DD-B5932812A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Empathic</a:t>
            </a:r>
            <a:r>
              <a:rPr lang="nl-NL" dirty="0"/>
              <a:t> </a:t>
            </a:r>
            <a:r>
              <a:rPr lang="nl-NL" dirty="0" err="1"/>
              <a:t>dialogues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811AA0-DD8D-3B42-A88C-2FC6D123D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How </a:t>
            </a:r>
            <a:r>
              <a:rPr lang="nl-NL" dirty="0" err="1"/>
              <a:t>helpful</a:t>
            </a:r>
            <a:r>
              <a:rPr lang="nl-NL" dirty="0"/>
              <a:t>/</a:t>
            </a:r>
            <a:r>
              <a:rPr lang="nl-NL" dirty="0" err="1"/>
              <a:t>achievable</a:t>
            </a:r>
            <a:r>
              <a:rPr lang="nl-NL" dirty="0"/>
              <a:t>?  </a:t>
            </a:r>
          </a:p>
          <a:p>
            <a:r>
              <a:rPr lang="nl-NL" dirty="0" err="1"/>
              <a:t>Purpose</a:t>
            </a:r>
            <a:r>
              <a:rPr lang="nl-NL" dirty="0"/>
              <a:t>: standing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shoes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other</a:t>
            </a:r>
            <a:endParaRPr lang="nl-NL" dirty="0"/>
          </a:p>
          <a:p>
            <a:r>
              <a:rPr lang="nl-NL" dirty="0"/>
              <a:t>Look at </a:t>
            </a:r>
            <a:r>
              <a:rPr lang="nl-NL" dirty="0" err="1"/>
              <a:t>reality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a different (adverse) </a:t>
            </a:r>
            <a:r>
              <a:rPr lang="nl-NL" dirty="0" err="1"/>
              <a:t>perspective</a:t>
            </a:r>
            <a:r>
              <a:rPr lang="nl-NL" dirty="0"/>
              <a:t> (virtual </a:t>
            </a:r>
            <a:r>
              <a:rPr lang="nl-NL" dirty="0" err="1"/>
              <a:t>reality</a:t>
            </a:r>
            <a:r>
              <a:rPr lang="nl-NL" dirty="0"/>
              <a:t> </a:t>
            </a:r>
            <a:r>
              <a:rPr lang="nl-NL" dirty="0" err="1"/>
              <a:t>representations</a:t>
            </a:r>
            <a:r>
              <a:rPr lang="nl-NL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49452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B91487-9B0D-0843-A72B-8A875CCB0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(Personal) </a:t>
            </a:r>
            <a:r>
              <a:rPr lang="nl-NL" dirty="0" err="1"/>
              <a:t>Experience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Dialogues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4FC9BB-7F0A-DB4C-99F6-4A03073E7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Good</a:t>
            </a:r>
            <a:r>
              <a:rPr lang="nl-NL" dirty="0"/>
              <a:t> management </a:t>
            </a:r>
            <a:r>
              <a:rPr lang="nl-NL" dirty="0" err="1"/>
              <a:t>crucial</a:t>
            </a:r>
            <a:endParaRPr lang="nl-NL" dirty="0"/>
          </a:p>
          <a:p>
            <a:r>
              <a:rPr lang="nl-NL" dirty="0"/>
              <a:t>-&gt; </a:t>
            </a:r>
            <a:r>
              <a:rPr lang="nl-NL" dirty="0" err="1"/>
              <a:t>role</a:t>
            </a:r>
            <a:r>
              <a:rPr lang="nl-NL" dirty="0"/>
              <a:t> of </a:t>
            </a:r>
            <a:r>
              <a:rPr lang="nl-NL" dirty="0" err="1"/>
              <a:t>dialogue</a:t>
            </a:r>
            <a:r>
              <a:rPr lang="nl-NL" dirty="0"/>
              <a:t> leader important</a:t>
            </a:r>
          </a:p>
          <a:p>
            <a:r>
              <a:rPr lang="nl-NL" dirty="0" err="1"/>
              <a:t>Strict</a:t>
            </a:r>
            <a:r>
              <a:rPr lang="nl-NL" dirty="0"/>
              <a:t> </a:t>
            </a:r>
            <a:r>
              <a:rPr lang="nl-NL" dirty="0" err="1"/>
              <a:t>rule-following</a:t>
            </a:r>
            <a:r>
              <a:rPr lang="nl-NL" dirty="0"/>
              <a:t> </a:t>
            </a:r>
          </a:p>
          <a:p>
            <a:r>
              <a:rPr lang="nl-NL" dirty="0"/>
              <a:t>Trust </a:t>
            </a:r>
            <a:r>
              <a:rPr lang="nl-NL" dirty="0" err="1"/>
              <a:t>crucial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670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55EB1-BCF8-4144-B506-338A6633C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Questions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application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polarization</a:t>
            </a:r>
            <a:r>
              <a:rPr lang="nl-NL" dirty="0"/>
              <a:t> </a:t>
            </a:r>
            <a:r>
              <a:rPr lang="nl-NL" dirty="0" err="1"/>
              <a:t>among</a:t>
            </a:r>
            <a:r>
              <a:rPr lang="nl-NL" dirty="0"/>
              <a:t> </a:t>
            </a:r>
            <a:r>
              <a:rPr lang="nl-NL" dirty="0" err="1"/>
              <a:t>youth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484A24-869B-BC4C-97EF-E6BC97FFE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dirty="0"/>
              <a:t>(High-flying) dialogical ideals need to be custom-tailored to youth situation </a:t>
            </a:r>
          </a:p>
          <a:p>
            <a:r>
              <a:rPr lang="en-GB" dirty="0"/>
              <a:t>Possibly (initial) unwillingness</a:t>
            </a:r>
          </a:p>
          <a:p>
            <a:r>
              <a:rPr lang="en-GB" dirty="0"/>
              <a:t>Three groups (?):</a:t>
            </a:r>
          </a:p>
          <a:p>
            <a:r>
              <a:rPr lang="en-GB" dirty="0"/>
              <a:t>1: Impossible to dialogue (hopeless)</a:t>
            </a:r>
          </a:p>
          <a:p>
            <a:r>
              <a:rPr lang="en-GB" dirty="0"/>
              <a:t>2: Difficult but not hopeless </a:t>
            </a:r>
          </a:p>
          <a:p>
            <a:r>
              <a:rPr lang="en-GB" dirty="0"/>
              <a:t>-&gt; possibly pre-dialogue trajectory helpful</a:t>
            </a:r>
          </a:p>
          <a:p>
            <a:r>
              <a:rPr lang="en-GB" dirty="0"/>
              <a:t>3: dialogue possible</a:t>
            </a:r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8919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7E190B-1628-0644-AAB9-689FF584D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Dialogue</a:t>
            </a:r>
            <a:r>
              <a:rPr lang="nl-NL" dirty="0"/>
              <a:t> as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Antidote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Polarization</a:t>
            </a:r>
            <a:r>
              <a:rPr lang="nl-NL" dirty="0"/>
              <a:t>?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BF71C4-E32A-604E-81DE-2BFC96234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267" y="194230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NWO/ORC (Nationale Wetenschapsagenda) </a:t>
            </a:r>
            <a:r>
              <a:rPr lang="nl-NL" dirty="0" err="1"/>
              <a:t>proposal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extent</a:t>
            </a:r>
            <a:r>
              <a:rPr lang="nl-NL" dirty="0"/>
              <a:t> does </a:t>
            </a:r>
            <a:r>
              <a:rPr lang="nl-NL" dirty="0" err="1"/>
              <a:t>dialoguing</a:t>
            </a:r>
            <a:r>
              <a:rPr lang="nl-NL" dirty="0"/>
              <a:t> </a:t>
            </a:r>
            <a:r>
              <a:rPr lang="nl-NL" dirty="0" err="1"/>
              <a:t>minimize</a:t>
            </a:r>
            <a:r>
              <a:rPr lang="nl-NL" dirty="0"/>
              <a:t> (</a:t>
            </a:r>
            <a:r>
              <a:rPr lang="nl-NL" dirty="0" err="1"/>
              <a:t>deconstructive</a:t>
            </a:r>
            <a:r>
              <a:rPr lang="nl-NL" dirty="0"/>
              <a:t> </a:t>
            </a:r>
            <a:r>
              <a:rPr lang="nl-NL" dirty="0" err="1"/>
              <a:t>forms</a:t>
            </a:r>
            <a:r>
              <a:rPr lang="nl-NL" dirty="0"/>
              <a:t> of) </a:t>
            </a:r>
            <a:r>
              <a:rPr lang="nl-NL" dirty="0" err="1"/>
              <a:t>polarization</a:t>
            </a:r>
            <a:r>
              <a:rPr lang="nl-NL" dirty="0"/>
              <a:t>?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Together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social</a:t>
            </a:r>
            <a:r>
              <a:rPr lang="nl-NL" dirty="0"/>
              <a:t> </a:t>
            </a:r>
            <a:r>
              <a:rPr lang="nl-NL" dirty="0" err="1"/>
              <a:t>scientists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communication</a:t>
            </a:r>
            <a:r>
              <a:rPr lang="nl-NL" dirty="0"/>
              <a:t> </a:t>
            </a:r>
            <a:r>
              <a:rPr lang="nl-NL" dirty="0" err="1"/>
              <a:t>scientists</a:t>
            </a:r>
            <a:r>
              <a:rPr lang="nl-NL" dirty="0"/>
              <a:t> (virtual </a:t>
            </a:r>
            <a:r>
              <a:rPr lang="nl-NL" dirty="0" err="1"/>
              <a:t>reality</a:t>
            </a:r>
            <a:r>
              <a:rPr lang="nl-NL" dirty="0"/>
              <a:t>) 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Grube: </a:t>
            </a:r>
            <a:r>
              <a:rPr lang="nl-NL" dirty="0" err="1"/>
              <a:t>dialogue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632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C78556-923F-2844-AE73-5E34ACD98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Dialogue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8E75B7-1145-9440-8982-606E4758D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In NL </a:t>
            </a:r>
            <a:r>
              <a:rPr lang="nl-NL" dirty="0" err="1"/>
              <a:t>many</a:t>
            </a:r>
            <a:r>
              <a:rPr lang="nl-NL" dirty="0"/>
              <a:t> </a:t>
            </a:r>
            <a:r>
              <a:rPr lang="nl-NL" dirty="0" err="1"/>
              <a:t>dialogue</a:t>
            </a:r>
            <a:r>
              <a:rPr lang="nl-NL" dirty="0"/>
              <a:t> </a:t>
            </a:r>
            <a:r>
              <a:rPr lang="nl-NL" dirty="0" err="1"/>
              <a:t>initiatives</a:t>
            </a:r>
            <a:r>
              <a:rPr lang="nl-NL" dirty="0"/>
              <a:t> </a:t>
            </a:r>
          </a:p>
          <a:p>
            <a:r>
              <a:rPr lang="nl-NL" dirty="0" err="1"/>
              <a:t>Probably</a:t>
            </a:r>
            <a:r>
              <a:rPr lang="nl-NL" dirty="0"/>
              <a:t> more </a:t>
            </a:r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in </a:t>
            </a:r>
            <a:r>
              <a:rPr lang="nl-NL" dirty="0" err="1"/>
              <a:t>other</a:t>
            </a:r>
            <a:r>
              <a:rPr lang="nl-NL" dirty="0"/>
              <a:t> </a:t>
            </a:r>
            <a:r>
              <a:rPr lang="nl-NL" dirty="0" err="1"/>
              <a:t>countries</a:t>
            </a:r>
            <a:r>
              <a:rPr lang="nl-NL" dirty="0"/>
              <a:t> (-&gt; poldertraditie?) </a:t>
            </a:r>
          </a:p>
          <a:p>
            <a:r>
              <a:rPr lang="nl-NL" dirty="0"/>
              <a:t>Diverse </a:t>
            </a:r>
            <a:r>
              <a:rPr lang="nl-NL" dirty="0" err="1"/>
              <a:t>activities</a:t>
            </a:r>
            <a:r>
              <a:rPr lang="nl-NL" dirty="0"/>
              <a:t>: </a:t>
            </a:r>
          </a:p>
          <a:p>
            <a:r>
              <a:rPr lang="nl-NL" dirty="0" err="1"/>
              <a:t>ranging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‘</a:t>
            </a:r>
            <a:r>
              <a:rPr lang="nl-NL" dirty="0" err="1"/>
              <a:t>talking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each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is </a:t>
            </a:r>
            <a:r>
              <a:rPr lang="nl-NL" dirty="0" err="1"/>
              <a:t>better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</a:t>
            </a:r>
            <a:r>
              <a:rPr lang="nl-NL" dirty="0" err="1"/>
              <a:t>getting</a:t>
            </a:r>
            <a:r>
              <a:rPr lang="nl-NL" dirty="0"/>
              <a:t> at </a:t>
            </a:r>
            <a:r>
              <a:rPr lang="nl-NL" dirty="0" err="1"/>
              <a:t>each</a:t>
            </a:r>
            <a:r>
              <a:rPr lang="nl-NL" dirty="0"/>
              <a:t> </a:t>
            </a:r>
            <a:r>
              <a:rPr lang="nl-NL" dirty="0" err="1"/>
              <a:t>other’s</a:t>
            </a:r>
            <a:r>
              <a:rPr lang="nl-NL" dirty="0"/>
              <a:t> </a:t>
            </a:r>
            <a:r>
              <a:rPr lang="nl-NL" dirty="0" err="1"/>
              <a:t>throat</a:t>
            </a:r>
            <a:r>
              <a:rPr lang="nl-NL" dirty="0"/>
              <a:t>’ </a:t>
            </a:r>
          </a:p>
          <a:p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empathic</a:t>
            </a:r>
            <a:r>
              <a:rPr lang="nl-NL" dirty="0"/>
              <a:t> </a:t>
            </a:r>
            <a:r>
              <a:rPr lang="nl-NL" dirty="0" err="1"/>
              <a:t>dialogue</a:t>
            </a:r>
            <a:r>
              <a:rPr lang="nl-NL" dirty="0"/>
              <a:t> (= </a:t>
            </a:r>
            <a:r>
              <a:rPr lang="nl-NL" dirty="0" err="1"/>
              <a:t>actively</a:t>
            </a:r>
            <a:r>
              <a:rPr lang="nl-NL" dirty="0"/>
              <a:t> </a:t>
            </a:r>
            <a:r>
              <a:rPr lang="nl-NL" dirty="0" err="1"/>
              <a:t>trying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stand in </a:t>
            </a:r>
            <a:r>
              <a:rPr lang="nl-NL" dirty="0" err="1"/>
              <a:t>each</a:t>
            </a:r>
            <a:r>
              <a:rPr lang="nl-NL" dirty="0"/>
              <a:t> </a:t>
            </a:r>
            <a:r>
              <a:rPr lang="nl-NL" dirty="0" err="1"/>
              <a:t>other’s</a:t>
            </a:r>
            <a:r>
              <a:rPr lang="nl-NL" dirty="0"/>
              <a:t> </a:t>
            </a:r>
            <a:r>
              <a:rPr lang="nl-NL" dirty="0" err="1"/>
              <a:t>shoes</a:t>
            </a:r>
            <a:r>
              <a:rPr lang="nl-NL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851268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4CB538-7210-384F-B03A-FE3E6044A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Different goals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DDD35C-0D71-D742-88F7-9732FDCCB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Important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distinguish</a:t>
            </a:r>
            <a:r>
              <a:rPr lang="nl-NL" dirty="0"/>
              <a:t> </a:t>
            </a:r>
            <a:r>
              <a:rPr lang="nl-NL" dirty="0" err="1"/>
              <a:t>because</a:t>
            </a:r>
            <a:r>
              <a:rPr lang="nl-NL" dirty="0"/>
              <a:t> </a:t>
            </a:r>
            <a:r>
              <a:rPr lang="nl-NL" dirty="0" err="1"/>
              <a:t>they</a:t>
            </a:r>
            <a:r>
              <a:rPr lang="nl-NL" dirty="0"/>
              <a:t> have different goals </a:t>
            </a:r>
          </a:p>
          <a:p>
            <a:r>
              <a:rPr lang="nl-NL" dirty="0"/>
              <a:t>‘</a:t>
            </a:r>
            <a:r>
              <a:rPr lang="nl-NL" dirty="0" err="1"/>
              <a:t>Talking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each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is </a:t>
            </a:r>
            <a:r>
              <a:rPr lang="nl-NL" dirty="0" err="1"/>
              <a:t>better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</a:t>
            </a:r>
            <a:r>
              <a:rPr lang="nl-NL" dirty="0" err="1"/>
              <a:t>getting</a:t>
            </a:r>
            <a:r>
              <a:rPr lang="nl-NL" dirty="0"/>
              <a:t> at </a:t>
            </a:r>
            <a:r>
              <a:rPr lang="nl-NL" dirty="0" err="1"/>
              <a:t>each</a:t>
            </a:r>
            <a:r>
              <a:rPr lang="nl-NL" dirty="0"/>
              <a:t> </a:t>
            </a:r>
            <a:r>
              <a:rPr lang="nl-NL" dirty="0" err="1"/>
              <a:t>other’s</a:t>
            </a:r>
            <a:r>
              <a:rPr lang="nl-NL" dirty="0"/>
              <a:t> </a:t>
            </a:r>
            <a:r>
              <a:rPr lang="nl-NL" dirty="0" err="1"/>
              <a:t>throat</a:t>
            </a:r>
            <a:r>
              <a:rPr lang="nl-NL" dirty="0"/>
              <a:t>’ </a:t>
            </a:r>
          </a:p>
          <a:p>
            <a:r>
              <a:rPr lang="nl-NL" dirty="0"/>
              <a:t>-&gt; short term goals (de-</a:t>
            </a:r>
            <a:r>
              <a:rPr lang="nl-NL" dirty="0" err="1"/>
              <a:t>escalation</a:t>
            </a:r>
            <a:r>
              <a:rPr lang="nl-NL" dirty="0"/>
              <a:t>)</a:t>
            </a:r>
          </a:p>
          <a:p>
            <a:r>
              <a:rPr lang="nl-NL" dirty="0" err="1"/>
              <a:t>Empathic</a:t>
            </a:r>
            <a:r>
              <a:rPr lang="nl-NL" dirty="0"/>
              <a:t> </a:t>
            </a:r>
            <a:r>
              <a:rPr lang="nl-NL" dirty="0" err="1"/>
              <a:t>dialogues</a:t>
            </a:r>
            <a:r>
              <a:rPr lang="nl-NL" dirty="0"/>
              <a:t> </a:t>
            </a:r>
          </a:p>
          <a:p>
            <a:r>
              <a:rPr lang="nl-NL" dirty="0"/>
              <a:t>-&gt; Long-term goals: </a:t>
            </a:r>
            <a:r>
              <a:rPr lang="nl-NL" dirty="0" err="1"/>
              <a:t>modify</a:t>
            </a:r>
            <a:r>
              <a:rPr lang="nl-NL" dirty="0"/>
              <a:t> mind set (of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as wel as of </a:t>
            </a:r>
            <a:r>
              <a:rPr lang="nl-NL" dirty="0" err="1"/>
              <a:t>oneself</a:t>
            </a:r>
            <a:r>
              <a:rPr lang="nl-NL" dirty="0"/>
              <a:t>)  </a:t>
            </a:r>
          </a:p>
          <a:p>
            <a:r>
              <a:rPr lang="nl-NL" dirty="0" err="1"/>
              <a:t>Not</a:t>
            </a:r>
            <a:r>
              <a:rPr lang="nl-NL" dirty="0"/>
              <a:t>: take over </a:t>
            </a:r>
            <a:r>
              <a:rPr lang="nl-NL" dirty="0" err="1"/>
              <a:t>other</a:t>
            </a:r>
            <a:r>
              <a:rPr lang="nl-NL" dirty="0"/>
              <a:t> viewpoint</a:t>
            </a:r>
          </a:p>
          <a:p>
            <a:r>
              <a:rPr lang="nl-NL" dirty="0"/>
              <a:t>But: </a:t>
            </a:r>
            <a:r>
              <a:rPr lang="nl-NL" dirty="0" err="1"/>
              <a:t>hold</a:t>
            </a:r>
            <a:r>
              <a:rPr lang="nl-NL" dirty="0"/>
              <a:t> </a:t>
            </a:r>
            <a:r>
              <a:rPr lang="nl-NL" dirty="0" err="1"/>
              <a:t>one’s</a:t>
            </a:r>
            <a:r>
              <a:rPr lang="nl-NL" dirty="0"/>
              <a:t> viewpoint </a:t>
            </a:r>
            <a:r>
              <a:rPr lang="nl-NL" dirty="0" err="1"/>
              <a:t>with</a:t>
            </a:r>
            <a:r>
              <a:rPr lang="nl-NL" dirty="0"/>
              <a:t> a different </a:t>
            </a:r>
            <a:r>
              <a:rPr lang="nl-NL" dirty="0" err="1"/>
              <a:t>consciousness</a:t>
            </a:r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C4F4119-C009-2341-92ED-44D61F977652}"/>
              </a:ext>
            </a:extLst>
          </p:cNvPr>
          <p:cNvSpPr/>
          <p:nvPr/>
        </p:nvSpPr>
        <p:spPr>
          <a:xfrm>
            <a:off x="3048000" y="28288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598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1EDFDB-3317-8E43-92C3-53CA67F78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What</a:t>
            </a:r>
            <a:r>
              <a:rPr lang="nl-NL" dirty="0"/>
              <a:t> is </a:t>
            </a:r>
            <a:r>
              <a:rPr lang="nl-NL" dirty="0" err="1"/>
              <a:t>dialogue</a:t>
            </a:r>
            <a:r>
              <a:rPr lang="nl-NL" dirty="0"/>
              <a:t>?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3E569F-D921-654D-92DA-B04DE1EF3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‘</a:t>
            </a:r>
            <a:r>
              <a:rPr lang="nl-NL" dirty="0" err="1"/>
              <a:t>Dialogue</a:t>
            </a:r>
            <a:r>
              <a:rPr lang="nl-NL" dirty="0"/>
              <a:t>’ -&gt; catch </a:t>
            </a:r>
            <a:r>
              <a:rPr lang="nl-NL" dirty="0" err="1"/>
              <a:t>phrase</a:t>
            </a:r>
            <a:r>
              <a:rPr lang="nl-NL" dirty="0"/>
              <a:t> in public discourse</a:t>
            </a:r>
          </a:p>
          <a:p>
            <a:r>
              <a:rPr lang="nl-NL" dirty="0"/>
              <a:t>But </a:t>
            </a:r>
            <a:r>
              <a:rPr lang="nl-NL" dirty="0" err="1"/>
              <a:t>needs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distinguished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debates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discussions</a:t>
            </a:r>
            <a:endParaRPr lang="nl-NL" dirty="0"/>
          </a:p>
          <a:p>
            <a:r>
              <a:rPr lang="nl-NL" dirty="0"/>
              <a:t>‘free </a:t>
            </a:r>
            <a:r>
              <a:rPr lang="nl-NL" dirty="0" err="1"/>
              <a:t>space</a:t>
            </a:r>
            <a:r>
              <a:rPr lang="nl-NL" dirty="0"/>
              <a:t>’ (</a:t>
            </a:r>
            <a:r>
              <a:rPr lang="nl-NL" dirty="0" err="1"/>
              <a:t>Bohm</a:t>
            </a:r>
            <a:r>
              <a:rPr lang="nl-NL" dirty="0"/>
              <a:t>) </a:t>
            </a:r>
          </a:p>
          <a:p>
            <a:r>
              <a:rPr lang="en-GB" dirty="0"/>
              <a:t>Freely flowing conversation</a:t>
            </a:r>
            <a:endParaRPr lang="nl-NL" dirty="0"/>
          </a:p>
          <a:p>
            <a:r>
              <a:rPr lang="nl-NL" dirty="0"/>
              <a:t>No </a:t>
            </a:r>
            <a:r>
              <a:rPr lang="en-GB" dirty="0"/>
              <a:t>pressure to reach a decision/consensus</a:t>
            </a:r>
            <a:r>
              <a:rPr lang="nl-NL" dirty="0">
                <a:effectLst/>
              </a:rPr>
              <a:t> 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924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75DDD4-A112-8741-9A0C-3FAB01E87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‘</a:t>
            </a:r>
            <a:r>
              <a:rPr lang="nl-NL" dirty="0" err="1"/>
              <a:t>Handlungsentlastung</a:t>
            </a:r>
            <a:r>
              <a:rPr lang="nl-NL" dirty="0"/>
              <a:t>’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BB776B-B2CC-634B-BA4D-47823288C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-</a:t>
            </a:r>
            <a:r>
              <a:rPr lang="nl-NL" dirty="0" err="1"/>
              <a:t>Dialogue</a:t>
            </a:r>
            <a:r>
              <a:rPr lang="nl-NL" dirty="0"/>
              <a:t> is </a:t>
            </a:r>
            <a:r>
              <a:rPr lang="nl-NL" dirty="0" err="1"/>
              <a:t>not</a:t>
            </a:r>
            <a:r>
              <a:rPr lang="nl-NL" dirty="0"/>
              <a:t> THE solution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all</a:t>
            </a:r>
            <a:r>
              <a:rPr lang="nl-NL" dirty="0"/>
              <a:t> </a:t>
            </a:r>
            <a:r>
              <a:rPr lang="nl-NL" dirty="0" err="1"/>
              <a:t>conflictual</a:t>
            </a:r>
            <a:r>
              <a:rPr lang="nl-NL" dirty="0"/>
              <a:t> </a:t>
            </a:r>
            <a:r>
              <a:rPr lang="nl-NL" dirty="0" err="1"/>
              <a:t>situations</a:t>
            </a: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/>
              <a:t>- (e.g.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political</a:t>
            </a:r>
            <a:r>
              <a:rPr lang="nl-NL" dirty="0"/>
              <a:t> </a:t>
            </a:r>
            <a:r>
              <a:rPr lang="nl-NL" dirty="0" err="1"/>
              <a:t>questions</a:t>
            </a:r>
            <a:r>
              <a:rPr lang="nl-NL" dirty="0"/>
              <a:t> </a:t>
            </a:r>
            <a:r>
              <a:rPr lang="nl-NL" dirty="0" err="1"/>
              <a:t>around</a:t>
            </a:r>
            <a:r>
              <a:rPr lang="nl-NL" dirty="0"/>
              <a:t> Covid-19 </a:t>
            </a:r>
            <a:r>
              <a:rPr lang="nl-NL" dirty="0" err="1"/>
              <a:t>restrictions</a:t>
            </a:r>
            <a:r>
              <a:rPr lang="nl-NL" dirty="0"/>
              <a:t>) </a:t>
            </a:r>
          </a:p>
          <a:p>
            <a:pPr>
              <a:buFontTx/>
              <a:buChar char="-"/>
            </a:pPr>
            <a:r>
              <a:rPr lang="nl-NL" dirty="0"/>
              <a:t>But: relevant in </a:t>
            </a:r>
            <a:r>
              <a:rPr lang="nl-NL" dirty="0" err="1"/>
              <a:t>particular</a:t>
            </a:r>
            <a:r>
              <a:rPr lang="nl-NL" dirty="0"/>
              <a:t> kinds of </a:t>
            </a:r>
            <a:r>
              <a:rPr lang="nl-NL" dirty="0" err="1"/>
              <a:t>situations</a:t>
            </a:r>
            <a:r>
              <a:rPr lang="nl-NL" dirty="0"/>
              <a:t>  </a:t>
            </a:r>
          </a:p>
          <a:p>
            <a:pPr marL="0" indent="0">
              <a:buNone/>
            </a:pPr>
            <a:r>
              <a:rPr lang="nl-NL" dirty="0"/>
              <a:t>-&gt; -‘</a:t>
            </a:r>
            <a:r>
              <a:rPr lang="nl-NL" dirty="0" err="1"/>
              <a:t>handlungsentlastete</a:t>
            </a:r>
            <a:r>
              <a:rPr lang="nl-NL" dirty="0"/>
              <a:t>’ </a:t>
            </a:r>
            <a:r>
              <a:rPr lang="nl-NL" dirty="0" err="1"/>
              <a:t>situations</a:t>
            </a:r>
            <a:r>
              <a:rPr lang="nl-NL" dirty="0"/>
              <a:t>: No agenda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9010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CFDB70-4D08-CB49-88AF-F54C1170B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Goals of </a:t>
            </a:r>
            <a:r>
              <a:rPr lang="nl-NL" dirty="0" err="1"/>
              <a:t>Dialogue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163315-A2B9-4D4F-BC89-15247FCEC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exchange perspectives</a:t>
            </a:r>
            <a:endParaRPr lang="nl-NL" dirty="0"/>
          </a:p>
          <a:p>
            <a:r>
              <a:rPr lang="nl-NL" dirty="0"/>
              <a:t>Understanding </a:t>
            </a:r>
            <a:r>
              <a:rPr lang="nl-NL" dirty="0" err="1"/>
              <a:t>other</a:t>
            </a:r>
            <a:r>
              <a:rPr lang="nl-NL" dirty="0"/>
              <a:t> views </a:t>
            </a:r>
            <a:r>
              <a:rPr lang="nl-NL" dirty="0" err="1"/>
              <a:t>better</a:t>
            </a:r>
            <a:endParaRPr lang="nl-NL" dirty="0"/>
          </a:p>
          <a:p>
            <a:r>
              <a:rPr lang="en-GB" dirty="0"/>
              <a:t>(Begin) reflection process on one’s own viewpoint</a:t>
            </a:r>
            <a:r>
              <a:rPr lang="nl-NL" dirty="0">
                <a:effectLst/>
              </a:rPr>
              <a:t> 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411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60DE1-A16B-204D-9FB1-80AC1315E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Willingness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/>
              <a:t>dialogue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6CD27D-D6D3-2441-B5BD-AD6630BC1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Always possible to undermine dialogue in the name of polarization</a:t>
            </a:r>
          </a:p>
          <a:p>
            <a:r>
              <a:rPr lang="en-GB" dirty="0"/>
              <a:t>Crucial: Willingness to dialogue</a:t>
            </a:r>
          </a:p>
          <a:p>
            <a:r>
              <a:rPr lang="en-GB" dirty="0"/>
              <a:t>-&gt; e.g. willingness to translate internal rationality of a perspective into external (public) rationality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4806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1E0910-8FB8-4A4F-9FD2-9BD2385EA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Desired</a:t>
            </a:r>
            <a:r>
              <a:rPr lang="nl-NL" dirty="0"/>
              <a:t> </a:t>
            </a:r>
            <a:r>
              <a:rPr lang="nl-NL" dirty="0" err="1"/>
              <a:t>attributes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F4A709-FDB6-3948-8D49-A3F547568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Ability to </a:t>
            </a:r>
            <a:r>
              <a:rPr lang="en-GB" dirty="0"/>
              <a:t>listen carefully</a:t>
            </a:r>
          </a:p>
          <a:p>
            <a:r>
              <a:rPr lang="en-GB" dirty="0"/>
              <a:t>Refrain from judgments</a:t>
            </a:r>
          </a:p>
          <a:p>
            <a:r>
              <a:rPr lang="en-GB" dirty="0"/>
              <a:t>Open-mindedness rather than defensiveness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004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470</Words>
  <Application>Microsoft Office PowerPoint</Application>
  <PresentationFormat>Breedbeeld</PresentationFormat>
  <Paragraphs>73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Kantoorthema</vt:lpstr>
      <vt:lpstr>PowerPoint-presentatie</vt:lpstr>
      <vt:lpstr>Dialogue as an Antidote to Polarization? </vt:lpstr>
      <vt:lpstr>Dialogue</vt:lpstr>
      <vt:lpstr>Different goals</vt:lpstr>
      <vt:lpstr>What is dialogue? </vt:lpstr>
      <vt:lpstr>‘Handlungsentlastung’</vt:lpstr>
      <vt:lpstr>Goals of Dialogue</vt:lpstr>
      <vt:lpstr>Willingness to dialogue</vt:lpstr>
      <vt:lpstr>Desired attributes</vt:lpstr>
      <vt:lpstr>Project’s goal: Dialogue and Polarization</vt:lpstr>
      <vt:lpstr>Empathic dialogues</vt:lpstr>
      <vt:lpstr>(Personal) Experience with Dialogues</vt:lpstr>
      <vt:lpstr>Questions about application to polarization among youth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Conflict and Dialogue</dc:title>
  <dc:creator>Microsoft Office User</dc:creator>
  <cp:lastModifiedBy>Niko de Groot</cp:lastModifiedBy>
  <cp:revision>61</cp:revision>
  <dcterms:created xsi:type="dcterms:W3CDTF">2021-02-09T11:49:24Z</dcterms:created>
  <dcterms:modified xsi:type="dcterms:W3CDTF">2021-11-11T08:24:21Z</dcterms:modified>
</cp:coreProperties>
</file>